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9" r:id="rId9"/>
    <p:sldId id="267" r:id="rId10"/>
    <p:sldId id="264" r:id="rId11"/>
    <p:sldId id="268" r:id="rId12"/>
    <p:sldId id="266" r:id="rId13"/>
  </p:sldIdLst>
  <p:sldSz cx="12192000" cy="6858000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orient="horz" pos="595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686"/>
    <a:srgbClr val="44A0A0"/>
    <a:srgbClr val="4DA6A6"/>
    <a:srgbClr val="48A3A3"/>
    <a:srgbClr val="F13219"/>
    <a:srgbClr val="F1C8D6"/>
    <a:srgbClr val="F7F7F9"/>
    <a:srgbClr val="E83A66"/>
    <a:srgbClr val="83C5C5"/>
    <a:srgbClr val="146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  <p:guide pos="7151"/>
        <p:guide pos="597"/>
        <p:guide orient="horz" pos="595"/>
        <p:guide orient="horz" pos="4020"/>
        <p:guide orient="horz" pos="40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440" y="221049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46A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145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зитка конкурса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3600" b="0">
                <a:solidFill>
                  <a:srgbClr val="146A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Визитка конкурсанта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" y="6513462"/>
            <a:ext cx="298383" cy="268039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415891" y="6532065"/>
            <a:ext cx="11728937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ru-RU" sz="900" b="0" kern="120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Всероссийский конкурс "Лидер организации НМО – 2025"</a:t>
            </a:r>
          </a:p>
        </p:txBody>
      </p:sp>
    </p:spTree>
    <p:extLst>
      <p:ext uri="{BB962C8B-B14F-4D97-AF65-F5344CB8AC3E}">
        <p14:creationId xmlns:p14="http://schemas.microsoft.com/office/powerpoint/2010/main" val="246597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46A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15891" y="6532065"/>
            <a:ext cx="11728937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ru-RU" sz="900" b="0" kern="120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Всероссийский конкурс "Лидер организации НМО – 2025"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" y="6513462"/>
            <a:ext cx="298383" cy="2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0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46A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" y="6513462"/>
            <a:ext cx="298383" cy="268039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415891" y="6532065"/>
            <a:ext cx="11728937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ru-RU" sz="900" b="0" kern="120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Всероссийский конкурс "Лидер организации НМО – 2025"</a:t>
            </a:r>
          </a:p>
        </p:txBody>
      </p:sp>
    </p:spTree>
    <p:extLst>
      <p:ext uri="{BB962C8B-B14F-4D97-AF65-F5344CB8AC3E}">
        <p14:creationId xmlns:p14="http://schemas.microsoft.com/office/powerpoint/2010/main" val="273235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146A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" y="6513462"/>
            <a:ext cx="298383" cy="268039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415891" y="6532065"/>
            <a:ext cx="11728937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ru-RU" sz="900" b="0" kern="120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Всероссийский конкурс "Лидер организации НМО – 2025"</a:t>
            </a:r>
          </a:p>
        </p:txBody>
      </p:sp>
    </p:spTree>
    <p:extLst>
      <p:ext uri="{BB962C8B-B14F-4D97-AF65-F5344CB8AC3E}">
        <p14:creationId xmlns:p14="http://schemas.microsoft.com/office/powerpoint/2010/main" val="4013650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" y="6513462"/>
            <a:ext cx="298383" cy="26803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415891" y="6532065"/>
            <a:ext cx="11728937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ru-RU" sz="900" b="0" kern="1200" dirty="0">
                <a:solidFill>
                  <a:schemeClr val="accent3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Всероссийский конкурс "Лидер организации НМО – 2025"</a:t>
            </a:r>
          </a:p>
        </p:txBody>
      </p:sp>
    </p:spTree>
    <p:extLst>
      <p:ext uri="{BB962C8B-B14F-4D97-AF65-F5344CB8AC3E}">
        <p14:creationId xmlns:p14="http://schemas.microsoft.com/office/powerpoint/2010/main" val="746530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83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Наименование проекта</a:t>
            </a:r>
          </a:p>
        </p:txBody>
      </p:sp>
      <p:sp>
        <p:nvSpPr>
          <p:cNvPr id="3" name="Прямоугольник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1004825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" name="Прямоугольник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86349" y="6276092"/>
            <a:ext cx="7960396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1100" b="1" kern="1200" dirty="0">
                <a:solidFill>
                  <a:srgbClr val="16868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Всероссийский конкурс "Лидер организации НМО – 2025"</a:t>
            </a:r>
          </a:p>
        </p:txBody>
      </p:sp>
      <p:pic>
        <p:nvPicPr>
          <p:cNvPr id="5" name="Рисунок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96" y="6122145"/>
            <a:ext cx="695053" cy="624369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950"/>
            <a:ext cx="2424959" cy="635216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57" y="404524"/>
            <a:ext cx="2935146" cy="311225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32818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2892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8744" y="160841"/>
            <a:ext cx="10515600" cy="1325563"/>
          </a:xfrm>
        </p:spPr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обучения: использование бюджетных ассигнований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81737"/>
              </p:ext>
            </p:extLst>
          </p:nvPr>
        </p:nvGraphicFramePr>
        <p:xfrm>
          <a:off x="424873" y="1486404"/>
          <a:ext cx="11517744" cy="473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0675">
                  <a:extLst>
                    <a:ext uri="{9D8B030D-6E8A-4147-A177-3AD203B41FA5}">
                      <a16:colId xmlns:a16="http://schemas.microsoft.com/office/drawing/2014/main" val="3940902449"/>
                    </a:ext>
                  </a:extLst>
                </a:gridCol>
                <a:gridCol w="1284807">
                  <a:extLst>
                    <a:ext uri="{9D8B030D-6E8A-4147-A177-3AD203B41FA5}">
                      <a16:colId xmlns:a16="http://schemas.microsoft.com/office/drawing/2014/main" val="3650557742"/>
                    </a:ext>
                  </a:extLst>
                </a:gridCol>
                <a:gridCol w="1406208">
                  <a:extLst>
                    <a:ext uri="{9D8B030D-6E8A-4147-A177-3AD203B41FA5}">
                      <a16:colId xmlns:a16="http://schemas.microsoft.com/office/drawing/2014/main" val="3070320409"/>
                    </a:ext>
                  </a:extLst>
                </a:gridCol>
                <a:gridCol w="1176054">
                  <a:extLst>
                    <a:ext uri="{9D8B030D-6E8A-4147-A177-3AD203B41FA5}">
                      <a16:colId xmlns:a16="http://schemas.microsoft.com/office/drawing/2014/main" val="17235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ВО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СПО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НМД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12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поданных предварительных заявок на обучение по программам повышения квалификации за счет бюджетных ассигнований федерального бюджета на 2025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10749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Доля согласованных образовательными организациями предварительных заявок на обучение по программам повышения квалификации за счет бюджетных ассигнований федерального бюджета на 2025 год к общему количеству поданных предварительных заявок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819250"/>
                  </a:ext>
                </a:extLst>
              </a:tr>
              <a:tr h="21471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Доля случаев обучения в соответствии со сформированными предварительными заявками на обучение по программам повышения квалификации за счет бюджетных ассигнований федерального бюджета на 2025 год в общем количестве случаев обучения по федеральному бюджету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276266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случаев обучения по программ повышения квалификации за счет бюджетных ассигнований к общему количеству случаев обучения в 2025 году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296113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Прямоугольник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2676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8744" y="160841"/>
            <a:ext cx="10515600" cy="1325563"/>
          </a:xfrm>
        </p:spPr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обучения: вклад работодателя в организацию НМО работников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91441"/>
              </p:ext>
            </p:extLst>
          </p:nvPr>
        </p:nvGraphicFramePr>
        <p:xfrm>
          <a:off x="480292" y="1958994"/>
          <a:ext cx="11517744" cy="3163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0675">
                  <a:extLst>
                    <a:ext uri="{9D8B030D-6E8A-4147-A177-3AD203B41FA5}">
                      <a16:colId xmlns:a16="http://schemas.microsoft.com/office/drawing/2014/main" val="3940902449"/>
                    </a:ext>
                  </a:extLst>
                </a:gridCol>
                <a:gridCol w="1284807">
                  <a:extLst>
                    <a:ext uri="{9D8B030D-6E8A-4147-A177-3AD203B41FA5}">
                      <a16:colId xmlns:a16="http://schemas.microsoft.com/office/drawing/2014/main" val="3650557742"/>
                    </a:ext>
                  </a:extLst>
                </a:gridCol>
                <a:gridCol w="1406208">
                  <a:extLst>
                    <a:ext uri="{9D8B030D-6E8A-4147-A177-3AD203B41FA5}">
                      <a16:colId xmlns:a16="http://schemas.microsoft.com/office/drawing/2014/main" val="3070320409"/>
                    </a:ext>
                  </a:extLst>
                </a:gridCol>
                <a:gridCol w="1176054">
                  <a:extLst>
                    <a:ext uri="{9D8B030D-6E8A-4147-A177-3AD203B41FA5}">
                      <a16:colId xmlns:a16="http://schemas.microsoft.com/office/drawing/2014/main" val="17235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ВО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СПО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168686"/>
                          </a:solidFill>
                        </a:rPr>
                        <a:t>НМД</a:t>
                      </a:r>
                      <a:endParaRPr lang="ru-RU" sz="2400" b="1" dirty="0">
                        <a:solidFill>
                          <a:srgbClr val="16868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12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Доля случаев обучения по программам повышения квалификации (ПК), поставленным в план работодателем в общем количестве случаев обучения по программам ПК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10749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Доля случаев освоения интерактивных образовательных модулей (ИОМ), поставленных в план работодателем, в общем количестве случаев освоения ИОМ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81925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Доля завершенных случаев освоения ИОМ поставленных в план работодателем в общем количестве ИОМ, поставленных в план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27626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Прямоугольник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22068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09016" y="151115"/>
            <a:ext cx="10515600" cy="1325563"/>
          </a:xfrm>
        </p:spPr>
        <p:txBody>
          <a:bodyPr/>
          <a:lstStyle/>
          <a:p>
            <a:r>
              <a:rPr lang="ru-RU" dirty="0"/>
              <a:t>Контакты для обратной связи</a:t>
            </a:r>
          </a:p>
        </p:txBody>
      </p:sp>
      <p:grpSp>
        <p:nvGrpSpPr>
          <p:cNvPr id="12" name="Группа 11"/>
          <p:cNvGrpSpPr>
            <a:grpSpLocks noGrp="1" noUngrp="1" noRot="1" noMove="1" noResize="1"/>
          </p:cNvGrpSpPr>
          <p:nvPr/>
        </p:nvGrpSpPr>
        <p:grpSpPr>
          <a:xfrm>
            <a:off x="838200" y="1690688"/>
            <a:ext cx="7477664" cy="1518338"/>
            <a:chOff x="838200" y="1690688"/>
            <a:chExt cx="7477664" cy="1518338"/>
          </a:xfrm>
        </p:grpSpPr>
        <p:cxnSp>
          <p:nvCxnSpPr>
            <p:cNvPr id="13" name="Прямая соединительная линия 12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38200" y="2458528"/>
              <a:ext cx="7477664" cy="0"/>
            </a:xfrm>
            <a:prstGeom prst="line">
              <a:avLst/>
            </a:prstGeom>
            <a:ln w="19050" cap="rnd">
              <a:solidFill>
                <a:srgbClr val="16868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688512" y="1690688"/>
              <a:ext cx="0" cy="1518338"/>
            </a:xfrm>
            <a:prstGeom prst="line">
              <a:avLst/>
            </a:prstGeom>
            <a:ln w="19050" cap="rnd">
              <a:solidFill>
                <a:srgbClr val="16868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1913202"/>
            <a:ext cx="2741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Электронная почта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97048" y="1897813"/>
            <a:ext cx="3985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Текст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97048" y="2648310"/>
            <a:ext cx="3985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Текст</a:t>
            </a:r>
          </a:p>
        </p:txBody>
      </p:sp>
      <p:sp>
        <p:nvSpPr>
          <p:cNvPr id="28" name="Прямоугольник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2683269"/>
            <a:ext cx="289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Мобильный телефон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8200" y="3226369"/>
            <a:ext cx="747766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указать, в каком мессенджере зарегистрирован, ТГ, WA, MAX и др. </a:t>
            </a:r>
          </a:p>
        </p:txBody>
      </p:sp>
      <p:sp>
        <p:nvSpPr>
          <p:cNvPr id="30" name="Прямоугольник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1" name="Прямоугольник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2" name="Полилиния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47106" y="-22392"/>
            <a:ext cx="4944894" cy="1159934"/>
          </a:xfrm>
          <a:custGeom>
            <a:avLst/>
            <a:gdLst>
              <a:gd name="connsiteX0" fmla="*/ 0 w 5506866"/>
              <a:gd name="connsiteY0" fmla="*/ 0 h 923059"/>
              <a:gd name="connsiteX1" fmla="*/ 5506866 w 5506866"/>
              <a:gd name="connsiteY1" fmla="*/ 0 h 923059"/>
              <a:gd name="connsiteX2" fmla="*/ 5506866 w 5506866"/>
              <a:gd name="connsiteY2" fmla="*/ 923059 h 923059"/>
              <a:gd name="connsiteX3" fmla="*/ 809813 w 5506866"/>
              <a:gd name="connsiteY3" fmla="*/ 923059 h 92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6866" h="923059">
                <a:moveTo>
                  <a:pt x="0" y="0"/>
                </a:moveTo>
                <a:lnTo>
                  <a:pt x="5506866" y="0"/>
                </a:lnTo>
                <a:lnTo>
                  <a:pt x="5506866" y="923059"/>
                </a:lnTo>
                <a:lnTo>
                  <a:pt x="809813" y="923059"/>
                </a:lnTo>
                <a:close/>
              </a:path>
            </a:pathLst>
          </a:custGeom>
          <a:gradFill flip="none" rotWithShape="1">
            <a:gsLst>
              <a:gs pos="36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4DA6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ru-RU" sz="2400"/>
          </a:p>
        </p:txBody>
      </p:sp>
      <p:pic>
        <p:nvPicPr>
          <p:cNvPr id="33" name="Рисунок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92" y="565655"/>
            <a:ext cx="1237006" cy="324033"/>
          </a:xfrm>
          <a:prstGeom prst="rect">
            <a:avLst/>
          </a:prstGeom>
        </p:spPr>
      </p:pic>
      <p:pic>
        <p:nvPicPr>
          <p:cNvPr id="34" name="Рисунок 3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19" y="655451"/>
            <a:ext cx="1832408" cy="1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8744" y="160842"/>
            <a:ext cx="10515600" cy="1325563"/>
          </a:xfrm>
        </p:spPr>
        <p:txBody>
          <a:bodyPr/>
          <a:lstStyle/>
          <a:p>
            <a:r>
              <a:rPr lang="ru-RU" dirty="0"/>
              <a:t>Визитка конкурсанта</a:t>
            </a:r>
          </a:p>
        </p:txBody>
      </p:sp>
      <p:grpSp>
        <p:nvGrpSpPr>
          <p:cNvPr id="12" name="Группа 11"/>
          <p:cNvGrpSpPr>
            <a:grpSpLocks noGrp="1" noUngrp="1" noRot="1" noMove="1" noResize="1"/>
          </p:cNvGrpSpPr>
          <p:nvPr/>
        </p:nvGrpSpPr>
        <p:grpSpPr>
          <a:xfrm>
            <a:off x="838200" y="1690688"/>
            <a:ext cx="7477664" cy="3968240"/>
            <a:chOff x="838200" y="1690688"/>
            <a:chExt cx="7477664" cy="3968240"/>
          </a:xfrm>
        </p:grpSpPr>
        <p:cxnSp>
          <p:nvCxnSpPr>
            <p:cNvPr id="13" name="Прямая соединительная линия 12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38200" y="2458528"/>
              <a:ext cx="7477664" cy="0"/>
            </a:xfrm>
            <a:prstGeom prst="line">
              <a:avLst/>
            </a:prstGeom>
            <a:ln w="19050" cap="rnd">
              <a:solidFill>
                <a:srgbClr val="16868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38200" y="3209026"/>
              <a:ext cx="7477664" cy="0"/>
            </a:xfrm>
            <a:prstGeom prst="line">
              <a:avLst/>
            </a:prstGeom>
            <a:ln w="19050" cap="rnd">
              <a:solidFill>
                <a:srgbClr val="16868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38200" y="4045788"/>
              <a:ext cx="7477664" cy="0"/>
            </a:xfrm>
            <a:prstGeom prst="line">
              <a:avLst/>
            </a:prstGeom>
            <a:ln w="19050" cap="rnd">
              <a:solidFill>
                <a:srgbClr val="16868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838200" y="4873924"/>
              <a:ext cx="7477664" cy="0"/>
            </a:xfrm>
            <a:prstGeom prst="line">
              <a:avLst/>
            </a:prstGeom>
            <a:ln w="19050" cap="rnd">
              <a:solidFill>
                <a:srgbClr val="16868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688512" y="1690688"/>
              <a:ext cx="0" cy="3968240"/>
            </a:xfrm>
            <a:prstGeom prst="line">
              <a:avLst/>
            </a:prstGeom>
            <a:ln w="19050" cap="rnd">
              <a:solidFill>
                <a:srgbClr val="16868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1873923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ФИО</a:t>
            </a:r>
          </a:p>
        </p:txBody>
      </p:sp>
      <p:sp>
        <p:nvSpPr>
          <p:cNvPr id="19" name="Прямоугольник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2602945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Должность</a:t>
            </a:r>
          </a:p>
        </p:txBody>
      </p:sp>
      <p:sp>
        <p:nvSpPr>
          <p:cNvPr id="20" name="Прямоугольник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253156"/>
            <a:ext cx="273344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Название </a:t>
            </a:r>
            <a:br>
              <a:rPr lang="ru-RU" sz="2400" dirty="0"/>
            </a:br>
            <a:r>
              <a:rPr lang="ru-RU" sz="2400" dirty="0" err="1"/>
              <a:t>медорганизации</a:t>
            </a:r>
            <a:endParaRPr lang="ru-RU" sz="2400" dirty="0"/>
          </a:p>
        </p:txBody>
      </p:sp>
      <p:sp>
        <p:nvSpPr>
          <p:cNvPr id="21" name="Прямоугольник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089917"/>
            <a:ext cx="215636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Населенный </a:t>
            </a:r>
            <a:br>
              <a:rPr lang="ru-RU" sz="2400" dirty="0"/>
            </a:br>
            <a:r>
              <a:rPr lang="ru-RU" sz="2400" dirty="0"/>
              <a:t>пункт</a:t>
            </a:r>
          </a:p>
        </p:txBody>
      </p:sp>
      <p:sp>
        <p:nvSpPr>
          <p:cNvPr id="22" name="Прямоугольник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5035594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Регион</a:t>
            </a:r>
          </a:p>
        </p:txBody>
      </p:sp>
      <p:sp>
        <p:nvSpPr>
          <p:cNvPr id="23" name="Прямоугольник 22"/>
          <p:cNvSpPr>
            <a:spLocks/>
          </p:cNvSpPr>
          <p:nvPr/>
        </p:nvSpPr>
        <p:spPr>
          <a:xfrm>
            <a:off x="3797048" y="1835104"/>
            <a:ext cx="398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Текст</a:t>
            </a:r>
          </a:p>
        </p:txBody>
      </p:sp>
      <p:sp>
        <p:nvSpPr>
          <p:cNvPr id="24" name="Прямоугольник 23"/>
          <p:cNvSpPr>
            <a:spLocks/>
          </p:cNvSpPr>
          <p:nvPr/>
        </p:nvSpPr>
        <p:spPr>
          <a:xfrm>
            <a:off x="3797048" y="2585601"/>
            <a:ext cx="398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Текст</a:t>
            </a:r>
          </a:p>
        </p:txBody>
      </p:sp>
      <p:sp>
        <p:nvSpPr>
          <p:cNvPr id="25" name="Прямоугольник 24"/>
          <p:cNvSpPr>
            <a:spLocks/>
          </p:cNvSpPr>
          <p:nvPr/>
        </p:nvSpPr>
        <p:spPr>
          <a:xfrm>
            <a:off x="3797048" y="3378995"/>
            <a:ext cx="398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Текст</a:t>
            </a:r>
          </a:p>
        </p:txBody>
      </p:sp>
      <p:sp>
        <p:nvSpPr>
          <p:cNvPr id="26" name="Прямоугольник 25"/>
          <p:cNvSpPr>
            <a:spLocks/>
          </p:cNvSpPr>
          <p:nvPr/>
        </p:nvSpPr>
        <p:spPr>
          <a:xfrm>
            <a:off x="3797048" y="4238355"/>
            <a:ext cx="398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Текст</a:t>
            </a:r>
          </a:p>
        </p:txBody>
      </p:sp>
      <p:sp>
        <p:nvSpPr>
          <p:cNvPr id="27" name="Прямоугольник 26"/>
          <p:cNvSpPr>
            <a:spLocks/>
          </p:cNvSpPr>
          <p:nvPr/>
        </p:nvSpPr>
        <p:spPr>
          <a:xfrm>
            <a:off x="3797048" y="5066490"/>
            <a:ext cx="398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Текст</a:t>
            </a:r>
          </a:p>
        </p:txBody>
      </p:sp>
      <p:sp>
        <p:nvSpPr>
          <p:cNvPr id="2" name="Прямоугольник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9991" y="1690688"/>
            <a:ext cx="2423809" cy="3662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ФОТО</a:t>
            </a:r>
          </a:p>
        </p:txBody>
      </p:sp>
      <p:sp>
        <p:nvSpPr>
          <p:cNvPr id="29" name="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0" name="Прямоугольник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7" name="Полилиния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85134" y="-22392"/>
            <a:ext cx="5506866" cy="1159934"/>
          </a:xfrm>
          <a:custGeom>
            <a:avLst/>
            <a:gdLst>
              <a:gd name="connsiteX0" fmla="*/ 0 w 5506866"/>
              <a:gd name="connsiteY0" fmla="*/ 0 h 923059"/>
              <a:gd name="connsiteX1" fmla="*/ 5506866 w 5506866"/>
              <a:gd name="connsiteY1" fmla="*/ 0 h 923059"/>
              <a:gd name="connsiteX2" fmla="*/ 5506866 w 5506866"/>
              <a:gd name="connsiteY2" fmla="*/ 923059 h 923059"/>
              <a:gd name="connsiteX3" fmla="*/ 809813 w 5506866"/>
              <a:gd name="connsiteY3" fmla="*/ 923059 h 92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6866" h="923059">
                <a:moveTo>
                  <a:pt x="0" y="0"/>
                </a:moveTo>
                <a:lnTo>
                  <a:pt x="5506866" y="0"/>
                </a:lnTo>
                <a:lnTo>
                  <a:pt x="5506866" y="923059"/>
                </a:lnTo>
                <a:lnTo>
                  <a:pt x="809813" y="923059"/>
                </a:lnTo>
                <a:close/>
              </a:path>
            </a:pathLst>
          </a:custGeom>
          <a:gradFill flip="none" rotWithShape="1">
            <a:gsLst>
              <a:gs pos="36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4DA6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ru-RU" sz="2400"/>
          </a:p>
        </p:txBody>
      </p:sp>
      <p:pic>
        <p:nvPicPr>
          <p:cNvPr id="38" name="Рисунок 3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92" y="565655"/>
            <a:ext cx="1237006" cy="324033"/>
          </a:xfrm>
          <a:prstGeom prst="rect">
            <a:avLst/>
          </a:prstGeom>
        </p:spPr>
      </p:pic>
      <p:pic>
        <p:nvPicPr>
          <p:cNvPr id="39" name="Рисунок 3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19" y="655451"/>
            <a:ext cx="1832408" cy="1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8744" y="38458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обучения медицинских работников в 2025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Сколько человек обучилось </a:t>
            </a:r>
          </a:p>
          <a:p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Как проводился отбор на обучение</a:t>
            </a:r>
          </a:p>
          <a:p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Использование автоматизированных систем (ФРМР, Портал НМФО и т.п.)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Прямоугольник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0571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8744" y="39430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Характеристики работников, направленных на обучение в 2025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Перечень специальностей и количество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медработников</a:t>
            </a:r>
          </a:p>
          <a:p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Разбивка по уровням образования (ВО, СПО, НМД)</a:t>
            </a:r>
          </a:p>
          <a:p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Причины направления на обучение</a:t>
            </a:r>
          </a:p>
          <a:p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Конкретный пример выбора и направления работника на обучение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95367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8744" y="151116"/>
            <a:ext cx="10515600" cy="1325563"/>
          </a:xfrm>
        </p:spPr>
        <p:txBody>
          <a:bodyPr/>
          <a:lstStyle/>
          <a:p>
            <a:r>
              <a:rPr lang="ru-RU" dirty="0" smtClean="0"/>
              <a:t>Примеры выбора программ повышения квалификации в 2025 году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469382"/>
              </p:ext>
            </p:extLst>
          </p:nvPr>
        </p:nvGraphicFramePr>
        <p:xfrm>
          <a:off x="838200" y="1825625"/>
          <a:ext cx="10515600" cy="157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728">
                  <a:extLst>
                    <a:ext uri="{9D8B030D-6E8A-4147-A177-3AD203B41FA5}">
                      <a16:colId xmlns:a16="http://schemas.microsoft.com/office/drawing/2014/main" val="3940902449"/>
                    </a:ext>
                  </a:extLst>
                </a:gridCol>
                <a:gridCol w="2165230">
                  <a:extLst>
                    <a:ext uri="{9D8B030D-6E8A-4147-A177-3AD203B41FA5}">
                      <a16:colId xmlns:a16="http://schemas.microsoft.com/office/drawing/2014/main" val="3650557742"/>
                    </a:ext>
                  </a:extLst>
                </a:gridCol>
                <a:gridCol w="2786333">
                  <a:extLst>
                    <a:ext uri="{9D8B030D-6E8A-4147-A177-3AD203B41FA5}">
                      <a16:colId xmlns:a16="http://schemas.microsoft.com/office/drawing/2014/main" val="3070320409"/>
                    </a:ext>
                  </a:extLst>
                </a:gridCol>
                <a:gridCol w="1840913">
                  <a:extLst>
                    <a:ext uri="{9D8B030D-6E8A-4147-A177-3AD203B41FA5}">
                      <a16:colId xmlns:a16="http://schemas.microsoft.com/office/drawing/2014/main" val="794863270"/>
                    </a:ext>
                  </a:extLst>
                </a:gridCol>
                <a:gridCol w="1188396">
                  <a:extLst>
                    <a:ext uri="{9D8B030D-6E8A-4147-A177-3AD203B41FA5}">
                      <a16:colId xmlns:a16="http://schemas.microsoft.com/office/drawing/2014/main" val="3379563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Названия ППК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Очное или дистанционное обучение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Образовательная организация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Платное или бесплатное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Цена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12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0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81925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Прямоугольник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10526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09016" y="151112"/>
            <a:ext cx="10515600" cy="1325563"/>
          </a:xfrm>
        </p:spPr>
        <p:txBody>
          <a:bodyPr/>
          <a:lstStyle/>
          <a:p>
            <a:r>
              <a:rPr lang="ru-RU" dirty="0" smtClean="0"/>
              <a:t>Примеры выбора ИОМ в 2025 году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987695"/>
              </p:ext>
            </p:extLst>
          </p:nvPr>
        </p:nvGraphicFramePr>
        <p:xfrm>
          <a:off x="838200" y="1825625"/>
          <a:ext cx="10515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45">
                  <a:extLst>
                    <a:ext uri="{9D8B030D-6E8A-4147-A177-3AD203B41FA5}">
                      <a16:colId xmlns:a16="http://schemas.microsoft.com/office/drawing/2014/main" val="3940902449"/>
                    </a:ext>
                  </a:extLst>
                </a:gridCol>
                <a:gridCol w="4420739">
                  <a:extLst>
                    <a:ext uri="{9D8B030D-6E8A-4147-A177-3AD203B41FA5}">
                      <a16:colId xmlns:a16="http://schemas.microsoft.com/office/drawing/2014/main" val="3650557742"/>
                    </a:ext>
                  </a:extLst>
                </a:gridCol>
                <a:gridCol w="3913815">
                  <a:extLst>
                    <a:ext uri="{9D8B030D-6E8A-4147-A177-3AD203B41FA5}">
                      <a16:colId xmlns:a16="http://schemas.microsoft.com/office/drawing/2014/main" val="307032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Специальности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Названия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ИОМов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Разработчики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ИОМов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12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0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81925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6" name="Прямоугольник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921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7157" y="160845"/>
            <a:ext cx="10515600" cy="1325563"/>
          </a:xfrm>
        </p:spPr>
        <p:txBody>
          <a:bodyPr/>
          <a:lstStyle/>
          <a:p>
            <a:r>
              <a:rPr lang="ru-RU" dirty="0" smtClean="0"/>
              <a:t>Опыт назначения образовательных элементов сотрудникам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724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7157" y="160845"/>
            <a:ext cx="10515600" cy="1325563"/>
          </a:xfrm>
        </p:spPr>
        <p:txBody>
          <a:bodyPr/>
          <a:lstStyle/>
          <a:p>
            <a:r>
              <a:rPr lang="ru-RU" dirty="0" smtClean="0"/>
              <a:t>Опыт обеспечения регулярности обучения в рамках НМО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41753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17157" y="160845"/>
            <a:ext cx="10515600" cy="1325563"/>
          </a:xfrm>
        </p:spPr>
        <p:txBody>
          <a:bodyPr/>
          <a:lstStyle/>
          <a:p>
            <a:r>
              <a:rPr lang="ru-RU" dirty="0" smtClean="0"/>
              <a:t>Сложности и опыт их преодоления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854"/>
            <a:ext cx="12192000" cy="241807"/>
          </a:xfrm>
          <a:prstGeom prst="rect">
            <a:avLst/>
          </a:prstGeom>
          <a:gradFill flip="none" rotWithShape="1">
            <a:gsLst>
              <a:gs pos="11000">
                <a:srgbClr val="168686"/>
              </a:gs>
              <a:gs pos="0">
                <a:srgbClr val="198888">
                  <a:lumMod val="100000"/>
                </a:srgbClr>
              </a:gs>
              <a:gs pos="100000">
                <a:srgbClr val="83C5C5">
                  <a:alpha val="93000"/>
                </a:srgbClr>
              </a:gs>
              <a:gs pos="80000">
                <a:srgbClr val="83C5C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1669"/>
            <a:ext cx="12192000" cy="121159"/>
          </a:xfrm>
          <a:prstGeom prst="rect">
            <a:avLst/>
          </a:prstGeom>
          <a:gradFill flip="none" rotWithShape="1">
            <a:gsLst>
              <a:gs pos="100000">
                <a:srgbClr val="F1C8D6"/>
              </a:gs>
              <a:gs pos="65000">
                <a:srgbClr val="E83A66"/>
              </a:gs>
              <a:gs pos="93000">
                <a:srgbClr val="F1C8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585089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343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Open Sans</vt:lpstr>
      <vt:lpstr>Arial</vt:lpstr>
      <vt:lpstr>Тема Office</vt:lpstr>
      <vt:lpstr>Наименование проекта</vt:lpstr>
      <vt:lpstr>Визитка конкурсанта</vt:lpstr>
      <vt:lpstr>Организация обучения медицинских работников в 2025 году</vt:lpstr>
      <vt:lpstr>Характеристики работников, направленных на обучение в 2025 году</vt:lpstr>
      <vt:lpstr>Примеры выбора программ повышения квалификации в 2025 году</vt:lpstr>
      <vt:lpstr>Примеры выбора ИОМ в 2025 году</vt:lpstr>
      <vt:lpstr>Опыт назначения образовательных элементов сотрудникам</vt:lpstr>
      <vt:lpstr>Опыт обеспечения регулярности обучения в рамках НМО</vt:lpstr>
      <vt:lpstr>Сложности и опыт их преодоления</vt:lpstr>
      <vt:lpstr>Результаты обучения: использование бюджетных ассигнований </vt:lpstr>
      <vt:lpstr>Результаты обучения: вклад работодателя в организацию НМО работников</vt:lpstr>
      <vt:lpstr>Контакты для обратной связи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Mariya_AF</cp:lastModifiedBy>
  <cp:revision>35</cp:revision>
  <dcterms:created xsi:type="dcterms:W3CDTF">2022-02-04T10:16:43Z</dcterms:created>
  <dcterms:modified xsi:type="dcterms:W3CDTF">2025-09-18T19:27:58Z</dcterms:modified>
</cp:coreProperties>
</file>